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88" r:id="rId2"/>
    <p:sldId id="289"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304" r:id="rId17"/>
    <p:sldId id="305" r:id="rId18"/>
    <p:sldId id="306" r:id="rId19"/>
    <p:sldId id="307" r:id="rId20"/>
    <p:sldId id="308" r:id="rId21"/>
    <p:sldId id="309" r:id="rId22"/>
    <p:sldId id="310" r:id="rId23"/>
    <p:sldId id="311" r:id="rId24"/>
    <p:sldId id="312" r:id="rId25"/>
    <p:sldId id="313" r:id="rId26"/>
    <p:sldId id="314" r:id="rId27"/>
    <p:sldId id="315" r:id="rId28"/>
    <p:sldId id="316" r:id="rId2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autoAdjust="0"/>
  </p:normalViewPr>
  <p:slideViewPr>
    <p:cSldViewPr snapToGrid="0">
      <p:cViewPr varScale="1">
        <p:scale>
          <a:sx n="87" d="100"/>
          <a:sy n="87" d="100"/>
        </p:scale>
        <p:origin x="1219"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389A218-1BD9-44B7-AD25-60C2204205A7}" type="datetimeFigureOut">
              <a:rPr lang="ru-RU" smtClean="0"/>
              <a:pPr/>
              <a:t>19.02.2024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C5C7EFC-FB93-4B0A-97A4-5DFF6022B23C}" type="slidenum">
              <a:rPr lang="ru-RU" smtClean="0"/>
              <a:pPr/>
              <a:t>‹#›</a:t>
            </a:fld>
            <a:endParaRPr lang="ru-RU"/>
          </a:p>
        </p:txBody>
      </p:sp>
    </p:spTree>
    <p:extLst>
      <p:ext uri="{BB962C8B-B14F-4D97-AF65-F5344CB8AC3E}">
        <p14:creationId xmlns:p14="http://schemas.microsoft.com/office/powerpoint/2010/main" val="3482449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389A218-1BD9-44B7-AD25-60C2204205A7}" type="datetimeFigureOut">
              <a:rPr lang="ru-RU" smtClean="0"/>
              <a:pPr/>
              <a:t>19.02.2024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C5C7EFC-FB93-4B0A-97A4-5DFF6022B23C}" type="slidenum">
              <a:rPr lang="ru-RU" smtClean="0"/>
              <a:pPr/>
              <a:t>‹#›</a:t>
            </a:fld>
            <a:endParaRPr lang="ru-RU"/>
          </a:p>
        </p:txBody>
      </p:sp>
    </p:spTree>
    <p:extLst>
      <p:ext uri="{BB962C8B-B14F-4D97-AF65-F5344CB8AC3E}">
        <p14:creationId xmlns:p14="http://schemas.microsoft.com/office/powerpoint/2010/main" val="3549977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389A218-1BD9-44B7-AD25-60C2204205A7}" type="datetimeFigureOut">
              <a:rPr lang="ru-RU" smtClean="0"/>
              <a:pPr/>
              <a:t>19.02.2024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C5C7EFC-FB93-4B0A-97A4-5DFF6022B23C}" type="slidenum">
              <a:rPr lang="ru-RU" smtClean="0"/>
              <a:pPr/>
              <a:t>‹#›</a:t>
            </a:fld>
            <a:endParaRPr lang="ru-RU"/>
          </a:p>
        </p:txBody>
      </p:sp>
    </p:spTree>
    <p:extLst>
      <p:ext uri="{BB962C8B-B14F-4D97-AF65-F5344CB8AC3E}">
        <p14:creationId xmlns:p14="http://schemas.microsoft.com/office/powerpoint/2010/main" val="16900289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514351" y="685801"/>
            <a:ext cx="7796030" cy="1151965"/>
          </a:xfrm>
        </p:spPr>
        <p:txBody>
          <a:bodyPr/>
          <a:lstStyle>
            <a:lvl1pPr algn="ctr">
              <a:defRPr/>
            </a:lvl1pPr>
          </a:lstStyle>
          <a:p>
            <a:r>
              <a:rPr lang="ru-RU" smtClean="0"/>
              <a:t>Образец заголовка</a:t>
            </a:r>
            <a:endParaRPr lang="en-US" dirty="0"/>
          </a:p>
        </p:txBody>
      </p:sp>
      <p:sp>
        <p:nvSpPr>
          <p:cNvPr id="7" name="Text Placeholder 2"/>
          <p:cNvSpPr>
            <a:spLocks noGrp="1"/>
          </p:cNvSpPr>
          <p:nvPr>
            <p:ph type="body" idx="1"/>
          </p:nvPr>
        </p:nvSpPr>
        <p:spPr>
          <a:xfrm>
            <a:off x="514352" y="2063395"/>
            <a:ext cx="2482596" cy="576262"/>
          </a:xfrm>
        </p:spPr>
        <p:txBody>
          <a:bodyPr anchor="b">
            <a:noAutofit/>
          </a:bodyPr>
          <a:lstStyle>
            <a:lvl1pPr marL="0" indent="0" algn="ctr">
              <a:lnSpc>
                <a:spcPct val="90000"/>
              </a:lnSpc>
              <a:buNone/>
              <a:defRPr sz="18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8" name="Text Placeholder 3"/>
          <p:cNvSpPr>
            <a:spLocks noGrp="1"/>
          </p:cNvSpPr>
          <p:nvPr>
            <p:ph type="body" sz="half" idx="15"/>
          </p:nvPr>
        </p:nvSpPr>
        <p:spPr>
          <a:xfrm>
            <a:off x="514352" y="2639658"/>
            <a:ext cx="2482596" cy="2734928"/>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smtClean="0"/>
              <a:t>Образец текста</a:t>
            </a:r>
          </a:p>
        </p:txBody>
      </p:sp>
      <p:sp>
        <p:nvSpPr>
          <p:cNvPr id="9" name="Text Placeholder 4"/>
          <p:cNvSpPr>
            <a:spLocks noGrp="1"/>
          </p:cNvSpPr>
          <p:nvPr>
            <p:ph type="body" sz="quarter" idx="3"/>
          </p:nvPr>
        </p:nvSpPr>
        <p:spPr>
          <a:xfrm>
            <a:off x="3175967" y="2063395"/>
            <a:ext cx="2482596" cy="576262"/>
          </a:xfrm>
        </p:spPr>
        <p:txBody>
          <a:bodyPr anchor="b">
            <a:noAutofit/>
          </a:bodyPr>
          <a:lstStyle>
            <a:lvl1pPr marL="0" indent="0" algn="ctr">
              <a:lnSpc>
                <a:spcPct val="90000"/>
              </a:lnSpc>
              <a:buNone/>
              <a:defRPr sz="18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10" name="Text Placeholder 3"/>
          <p:cNvSpPr>
            <a:spLocks noGrp="1"/>
          </p:cNvSpPr>
          <p:nvPr>
            <p:ph type="body" sz="half" idx="16"/>
          </p:nvPr>
        </p:nvSpPr>
        <p:spPr>
          <a:xfrm>
            <a:off x="3175966" y="2639658"/>
            <a:ext cx="2482596" cy="2734928"/>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smtClean="0"/>
              <a:t>Образец текста</a:t>
            </a:r>
          </a:p>
        </p:txBody>
      </p:sp>
      <p:sp>
        <p:nvSpPr>
          <p:cNvPr id="11" name="Text Placeholder 4"/>
          <p:cNvSpPr>
            <a:spLocks noGrp="1"/>
          </p:cNvSpPr>
          <p:nvPr>
            <p:ph type="body" sz="quarter" idx="13"/>
          </p:nvPr>
        </p:nvSpPr>
        <p:spPr>
          <a:xfrm>
            <a:off x="5827785" y="2063395"/>
            <a:ext cx="2482596" cy="576262"/>
          </a:xfrm>
        </p:spPr>
        <p:txBody>
          <a:bodyPr anchor="b">
            <a:noAutofit/>
          </a:bodyPr>
          <a:lstStyle>
            <a:lvl1pPr marL="0" indent="0" algn="ctr">
              <a:lnSpc>
                <a:spcPct val="90000"/>
              </a:lnSpc>
              <a:buNone/>
              <a:defRPr sz="18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12" name="Text Placeholder 3"/>
          <p:cNvSpPr>
            <a:spLocks noGrp="1"/>
          </p:cNvSpPr>
          <p:nvPr>
            <p:ph type="body" sz="half" idx="17"/>
          </p:nvPr>
        </p:nvSpPr>
        <p:spPr>
          <a:xfrm>
            <a:off x="5827785" y="2639658"/>
            <a:ext cx="2482596" cy="2734928"/>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smtClean="0"/>
              <a:t>Образец текста</a:t>
            </a:r>
          </a:p>
        </p:txBody>
      </p:sp>
      <p:sp>
        <p:nvSpPr>
          <p:cNvPr id="3" name="Date Placeholder 2"/>
          <p:cNvSpPr>
            <a:spLocks noGrp="1"/>
          </p:cNvSpPr>
          <p:nvPr>
            <p:ph type="dt" sz="half" idx="10"/>
          </p:nvPr>
        </p:nvSpPr>
        <p:spPr/>
        <p:txBody>
          <a:bodyPr/>
          <a:lstStyle/>
          <a:p>
            <a:fld id="{28FBA082-94DF-4C4B-A041-6624924AB0A8}" type="datetimeFigureOut">
              <a:rPr lang="en-US" dirty="0"/>
              <a:t>2/19/2024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939866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389A218-1BD9-44B7-AD25-60C2204205A7}" type="datetimeFigureOut">
              <a:rPr lang="ru-RU" smtClean="0"/>
              <a:pPr/>
              <a:t>19.02.2024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C5C7EFC-FB93-4B0A-97A4-5DFF6022B23C}" type="slidenum">
              <a:rPr lang="ru-RU" smtClean="0"/>
              <a:pPr/>
              <a:t>‹#›</a:t>
            </a:fld>
            <a:endParaRPr lang="ru-RU"/>
          </a:p>
        </p:txBody>
      </p:sp>
    </p:spTree>
    <p:extLst>
      <p:ext uri="{BB962C8B-B14F-4D97-AF65-F5344CB8AC3E}">
        <p14:creationId xmlns:p14="http://schemas.microsoft.com/office/powerpoint/2010/main" val="3222680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389A218-1BD9-44B7-AD25-60C2204205A7}" type="datetimeFigureOut">
              <a:rPr lang="ru-RU" smtClean="0"/>
              <a:pPr/>
              <a:t>19.02.2024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C5C7EFC-FB93-4B0A-97A4-5DFF6022B23C}" type="slidenum">
              <a:rPr lang="ru-RU" smtClean="0"/>
              <a:pPr/>
              <a:t>‹#›</a:t>
            </a:fld>
            <a:endParaRPr lang="ru-RU"/>
          </a:p>
        </p:txBody>
      </p:sp>
    </p:spTree>
    <p:extLst>
      <p:ext uri="{BB962C8B-B14F-4D97-AF65-F5344CB8AC3E}">
        <p14:creationId xmlns:p14="http://schemas.microsoft.com/office/powerpoint/2010/main" val="642665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389A218-1BD9-44B7-AD25-60C2204205A7}" type="datetimeFigureOut">
              <a:rPr lang="ru-RU" smtClean="0"/>
              <a:pPr/>
              <a:t>19.02.2024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C5C7EFC-FB93-4B0A-97A4-5DFF6022B23C}" type="slidenum">
              <a:rPr lang="ru-RU" smtClean="0"/>
              <a:pPr/>
              <a:t>‹#›</a:t>
            </a:fld>
            <a:endParaRPr lang="ru-RU"/>
          </a:p>
        </p:txBody>
      </p:sp>
    </p:spTree>
    <p:extLst>
      <p:ext uri="{BB962C8B-B14F-4D97-AF65-F5344CB8AC3E}">
        <p14:creationId xmlns:p14="http://schemas.microsoft.com/office/powerpoint/2010/main" val="2445376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389A218-1BD9-44B7-AD25-60C2204205A7}" type="datetimeFigureOut">
              <a:rPr lang="ru-RU" smtClean="0"/>
              <a:pPr/>
              <a:t>19.02.2024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C5C7EFC-FB93-4B0A-97A4-5DFF6022B23C}" type="slidenum">
              <a:rPr lang="ru-RU" smtClean="0"/>
              <a:pPr/>
              <a:t>‹#›</a:t>
            </a:fld>
            <a:endParaRPr lang="ru-RU"/>
          </a:p>
        </p:txBody>
      </p:sp>
    </p:spTree>
    <p:extLst>
      <p:ext uri="{BB962C8B-B14F-4D97-AF65-F5344CB8AC3E}">
        <p14:creationId xmlns:p14="http://schemas.microsoft.com/office/powerpoint/2010/main" val="3284324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389A218-1BD9-44B7-AD25-60C2204205A7}" type="datetimeFigureOut">
              <a:rPr lang="ru-RU" smtClean="0"/>
              <a:pPr/>
              <a:t>19.02.2024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C5C7EFC-FB93-4B0A-97A4-5DFF6022B23C}" type="slidenum">
              <a:rPr lang="ru-RU" smtClean="0"/>
              <a:pPr/>
              <a:t>‹#›</a:t>
            </a:fld>
            <a:endParaRPr lang="ru-RU"/>
          </a:p>
        </p:txBody>
      </p:sp>
    </p:spTree>
    <p:extLst>
      <p:ext uri="{BB962C8B-B14F-4D97-AF65-F5344CB8AC3E}">
        <p14:creationId xmlns:p14="http://schemas.microsoft.com/office/powerpoint/2010/main" val="3215664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89A218-1BD9-44B7-AD25-60C2204205A7}" type="datetimeFigureOut">
              <a:rPr lang="ru-RU" smtClean="0"/>
              <a:pPr/>
              <a:t>19.02.2024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C5C7EFC-FB93-4B0A-97A4-5DFF6022B23C}" type="slidenum">
              <a:rPr lang="ru-RU" smtClean="0"/>
              <a:pPr/>
              <a:t>‹#›</a:t>
            </a:fld>
            <a:endParaRPr lang="ru-RU"/>
          </a:p>
        </p:txBody>
      </p:sp>
    </p:spTree>
    <p:extLst>
      <p:ext uri="{BB962C8B-B14F-4D97-AF65-F5344CB8AC3E}">
        <p14:creationId xmlns:p14="http://schemas.microsoft.com/office/powerpoint/2010/main" val="4264887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9389A218-1BD9-44B7-AD25-60C2204205A7}" type="datetimeFigureOut">
              <a:rPr lang="ru-RU" smtClean="0"/>
              <a:pPr/>
              <a:t>19.02.2024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C5C7EFC-FB93-4B0A-97A4-5DFF6022B23C}" type="slidenum">
              <a:rPr lang="ru-RU" smtClean="0"/>
              <a:pPr/>
              <a:t>‹#›</a:t>
            </a:fld>
            <a:endParaRPr lang="ru-RU"/>
          </a:p>
        </p:txBody>
      </p:sp>
    </p:spTree>
    <p:extLst>
      <p:ext uri="{BB962C8B-B14F-4D97-AF65-F5344CB8AC3E}">
        <p14:creationId xmlns:p14="http://schemas.microsoft.com/office/powerpoint/2010/main" val="1205687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9389A218-1BD9-44B7-AD25-60C2204205A7}" type="datetimeFigureOut">
              <a:rPr lang="ru-RU" smtClean="0"/>
              <a:pPr/>
              <a:t>19.02.2024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C5C7EFC-FB93-4B0A-97A4-5DFF6022B23C}" type="slidenum">
              <a:rPr lang="ru-RU" smtClean="0"/>
              <a:pPr/>
              <a:t>‹#›</a:t>
            </a:fld>
            <a:endParaRPr lang="ru-RU"/>
          </a:p>
        </p:txBody>
      </p:sp>
    </p:spTree>
    <p:extLst>
      <p:ext uri="{BB962C8B-B14F-4D97-AF65-F5344CB8AC3E}">
        <p14:creationId xmlns:p14="http://schemas.microsoft.com/office/powerpoint/2010/main" val="308156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89A218-1BD9-44B7-AD25-60C2204205A7}" type="datetimeFigureOut">
              <a:rPr lang="ru-RU" smtClean="0"/>
              <a:pPr/>
              <a:t>19.02.2024</a:t>
            </a:fld>
            <a:endParaRPr lang="ru-R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5C7EFC-FB93-4B0A-97A4-5DFF6022B23C}" type="slidenum">
              <a:rPr lang="ru-RU" smtClean="0"/>
              <a:pPr/>
              <a:t>‹#›</a:t>
            </a:fld>
            <a:endParaRPr lang="ru-RU"/>
          </a:p>
        </p:txBody>
      </p:sp>
    </p:spTree>
    <p:extLst>
      <p:ext uri="{BB962C8B-B14F-4D97-AF65-F5344CB8AC3E}">
        <p14:creationId xmlns:p14="http://schemas.microsoft.com/office/powerpoint/2010/main" val="6373378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1214754"/>
            <a:ext cx="6707088" cy="857250"/>
          </a:xfrm>
        </p:spPr>
        <p:txBody>
          <a:bodyPr>
            <a:normAutofit fontScale="90000"/>
          </a:bodyPr>
          <a:lstStyle/>
          <a:p>
            <a:pPr algn="l"/>
            <a:r>
              <a:rPr lang="en-US" sz="3200" b="1" dirty="0"/>
              <a:t>AL-FARABI KAZAKH NATIONAL UNIVERSITY</a:t>
            </a:r>
            <a:endParaRPr lang="ru-RU" sz="3200" b="1" dirty="0"/>
          </a:p>
        </p:txBody>
      </p:sp>
      <p:sp>
        <p:nvSpPr>
          <p:cNvPr id="4" name="TextBox 3"/>
          <p:cNvSpPr txBox="1"/>
          <p:nvPr/>
        </p:nvSpPr>
        <p:spPr>
          <a:xfrm>
            <a:off x="2195736" y="2192470"/>
            <a:ext cx="6480720" cy="954107"/>
          </a:xfrm>
          <a:prstGeom prst="rect">
            <a:avLst/>
          </a:prstGeom>
          <a:solidFill>
            <a:schemeClr val="bg1"/>
          </a:solidFill>
        </p:spPr>
        <p:txBody>
          <a:bodyPr wrap="square" rtlCol="0">
            <a:spAutoFit/>
          </a:bodyPr>
          <a:lstStyle/>
          <a:p>
            <a:r>
              <a:rPr lang="en-US" sz="2800" b="1" dirty="0">
                <a:latin typeface="Arial" panose="020B0604020202020204" pitchFamily="34" charset="0"/>
              </a:rPr>
              <a:t>Department of political science and political technologies</a:t>
            </a:r>
            <a:r>
              <a:rPr lang="ru-RU" sz="2800" b="1" dirty="0">
                <a:latin typeface="Arial" panose="020B0604020202020204" pitchFamily="34" charset="0"/>
              </a:rPr>
              <a:t> </a:t>
            </a:r>
          </a:p>
        </p:txBody>
      </p:sp>
      <p:sp>
        <p:nvSpPr>
          <p:cNvPr id="5" name="TextBox 4"/>
          <p:cNvSpPr txBox="1"/>
          <p:nvPr/>
        </p:nvSpPr>
        <p:spPr>
          <a:xfrm>
            <a:off x="2195736" y="3311188"/>
            <a:ext cx="6624736" cy="553998"/>
          </a:xfrm>
          <a:prstGeom prst="rect">
            <a:avLst/>
          </a:prstGeom>
          <a:noFill/>
        </p:spPr>
        <p:txBody>
          <a:bodyPr wrap="square" rtlCol="0">
            <a:spAutoFit/>
          </a:bodyPr>
          <a:lstStyle/>
          <a:p>
            <a:r>
              <a:rPr lang="en-US" sz="3000" b="1" dirty="0">
                <a:latin typeface="Arial" panose="020B0604020202020204" pitchFamily="34" charset="0"/>
                <a:cs typeface="Arial" panose="020B0604020202020204" pitchFamily="34" charset="0"/>
              </a:rPr>
              <a:t>Political systems and regimes</a:t>
            </a:r>
            <a:endParaRPr lang="ru-RU" sz="3000" b="1" dirty="0">
              <a:latin typeface="Arial" panose="020B0604020202020204" pitchFamily="34" charset="0"/>
              <a:cs typeface="Arial" panose="020B0604020202020204" pitchFamily="34" charset="0"/>
            </a:endParaRPr>
          </a:p>
        </p:txBody>
      </p:sp>
      <p:sp>
        <p:nvSpPr>
          <p:cNvPr id="6" name="TextBox 5"/>
          <p:cNvSpPr txBox="1"/>
          <p:nvPr/>
        </p:nvSpPr>
        <p:spPr>
          <a:xfrm>
            <a:off x="2339752" y="4306797"/>
            <a:ext cx="3240360" cy="830997"/>
          </a:xfrm>
          <a:prstGeom prst="rect">
            <a:avLst/>
          </a:prstGeom>
          <a:noFill/>
        </p:spPr>
        <p:txBody>
          <a:bodyPr wrap="square" rtlCol="0">
            <a:spAutoFit/>
          </a:bodyPr>
          <a:lstStyle/>
          <a:p>
            <a:r>
              <a:rPr lang="" sz="2400" b="1" dirty="0">
                <a:latin typeface="Arial" panose="020B0604020202020204" pitchFamily="34" charset="0"/>
              </a:rPr>
              <a:t>Abzhapparova A.A.</a:t>
            </a:r>
          </a:p>
          <a:p>
            <a:r>
              <a:rPr lang="en-US" sz="2400" b="1" dirty="0">
                <a:latin typeface="Arial" panose="020B0604020202020204" pitchFamily="34" charset="0"/>
              </a:rPr>
              <a:t>Senior lecturer</a:t>
            </a:r>
            <a:endParaRPr lang="ru-RU" sz="24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18950637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The origins of totalitarianism</a:t>
            </a:r>
            <a:endParaRPr lang="ru-RU" dirty="0"/>
          </a:p>
        </p:txBody>
      </p:sp>
      <p:sp>
        <p:nvSpPr>
          <p:cNvPr id="3" name="Объект 2"/>
          <p:cNvSpPr>
            <a:spLocks noGrp="1"/>
          </p:cNvSpPr>
          <p:nvPr>
            <p:ph idx="1"/>
          </p:nvPr>
        </p:nvSpPr>
        <p:spPr/>
        <p:txBody>
          <a:bodyPr>
            <a:normAutofit/>
          </a:bodyPr>
          <a:lstStyle/>
          <a:p>
            <a:pPr marL="0" indent="0" algn="ctr">
              <a:buNone/>
            </a:pPr>
            <a:r>
              <a:rPr lang="en-US" sz="3600" dirty="0">
                <a:latin typeface="Arial" panose="020B0604020202020204" pitchFamily="34" charset="0"/>
                <a:cs typeface="Arial" panose="020B0604020202020204" pitchFamily="34" charset="0"/>
              </a:rPr>
              <a:t>The desire for complete control over society was characteristic of many despotic rulers. Therefore, in some sources, the following are classified as totalitarian regimes: dynasty </a:t>
            </a:r>
            <a:r>
              <a:rPr lang="en-US" sz="3600" dirty="0" err="1">
                <a:latin typeface="Arial" panose="020B0604020202020204" pitchFamily="34" charset="0"/>
                <a:cs typeface="Arial" panose="020B0604020202020204" pitchFamily="34" charset="0"/>
              </a:rPr>
              <a:t>Maurya</a:t>
            </a:r>
            <a:r>
              <a:rPr lang="en-US" sz="3600" dirty="0">
                <a:latin typeface="Arial" panose="020B0604020202020204" pitchFamily="34" charset="0"/>
                <a:cs typeface="Arial" panose="020B0604020202020204" pitchFamily="34" charset="0"/>
              </a:rPr>
              <a:t> in India (321-185 BC), the Qin Dynasty in China (221-206 BC), and others.</a:t>
            </a:r>
            <a:endParaRPr lang="ru-RU"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9524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The origins of totalitarianism</a:t>
            </a:r>
            <a:endParaRPr lang="ru-RU" dirty="0"/>
          </a:p>
        </p:txBody>
      </p:sp>
      <p:sp>
        <p:nvSpPr>
          <p:cNvPr id="3" name="Объект 2"/>
          <p:cNvSpPr>
            <a:spLocks noGrp="1"/>
          </p:cNvSpPr>
          <p:nvPr>
            <p:ph idx="1"/>
          </p:nvPr>
        </p:nvSpPr>
        <p:spPr>
          <a:xfrm>
            <a:off x="628650" y="1491517"/>
            <a:ext cx="7886700" cy="4351338"/>
          </a:xfrm>
        </p:spPr>
        <p:txBody>
          <a:bodyPr>
            <a:noAutofit/>
          </a:bodyPr>
          <a:lstStyle/>
          <a:p>
            <a:pPr marL="0" indent="0" algn="ctr">
              <a:buNone/>
            </a:pPr>
            <a:r>
              <a:rPr lang="en-US" sz="3200" dirty="0">
                <a:latin typeface="Arial" panose="020B0604020202020204" pitchFamily="34" charset="0"/>
                <a:cs typeface="Arial" panose="020B0604020202020204" pitchFamily="34" charset="0"/>
              </a:rPr>
              <a:t>The first totalitarian power in known history was the Sumerian Third Dynasty of Ur, which ruled in ancient Mesopotamia about four thousand years ago (2112 BC — 2003 BC). During the reign of this dynasty, total nationalization of crafts was carried out, a state monopoly on foreign trade was introduced, and most of the land was nationalized. The free purchase and sale of land, apparently, was prohibited.</a:t>
            </a: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1162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The origins of totalitarianism</a:t>
            </a:r>
            <a:endParaRPr lang="ru-RU" dirty="0"/>
          </a:p>
        </p:txBody>
      </p:sp>
      <p:sp>
        <p:nvSpPr>
          <p:cNvPr id="3" name="Объект 2"/>
          <p:cNvSpPr>
            <a:spLocks noGrp="1"/>
          </p:cNvSpPr>
          <p:nvPr>
            <p:ph idx="1"/>
          </p:nvPr>
        </p:nvSpPr>
        <p:spPr/>
        <p:txBody>
          <a:bodyPr>
            <a:normAutofit lnSpcReduction="10000"/>
          </a:bodyPr>
          <a:lstStyle/>
          <a:p>
            <a:pPr marL="0" indent="0" algn="ctr">
              <a:buNone/>
            </a:pPr>
            <a:r>
              <a:rPr lang="en-US" dirty="0">
                <a:latin typeface="Arial" panose="020B0604020202020204" pitchFamily="34" charset="0"/>
                <a:cs typeface="Arial" panose="020B0604020202020204" pitchFamily="34" charset="0"/>
              </a:rPr>
              <a:t>The second major example of totalitarianism in ancient history is the ancient Chinese philosophical school "</a:t>
            </a:r>
            <a:r>
              <a:rPr lang="en-US" dirty="0" err="1">
                <a:latin typeface="Arial" panose="020B0604020202020204" pitchFamily="34" charset="0"/>
                <a:cs typeface="Arial" panose="020B0604020202020204" pitchFamily="34" charset="0"/>
              </a:rPr>
              <a:t>fazia</a:t>
            </a:r>
            <a:r>
              <a:rPr lang="en-US" dirty="0">
                <a:latin typeface="Arial" panose="020B0604020202020204" pitchFamily="34" charset="0"/>
                <a:cs typeface="Arial" panose="020B0604020202020204" pitchFamily="34" charset="0"/>
              </a:rPr>
              <a:t>", which existed in the IV century BC, and is known in the European tradition as "legalism" ("school of lawyers"). The main provisions of legalism were developed by the philosopher Shang Yang.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The treatises of legalism declared a campaign in general against culture as such, considering it a parasitic occupation that distracted the people from what they only had to do — agriculture and war.</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65413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The origins of totalitarianism</a:t>
            </a:r>
            <a:endParaRPr lang="ru-RU" dirty="0"/>
          </a:p>
        </p:txBody>
      </p:sp>
      <p:sp>
        <p:nvSpPr>
          <p:cNvPr id="3" name="Объект 2"/>
          <p:cNvSpPr>
            <a:spLocks noGrp="1"/>
          </p:cNvSpPr>
          <p:nvPr>
            <p:ph idx="1"/>
          </p:nvPr>
        </p:nvSpPr>
        <p:spPr/>
        <p:txBody>
          <a:bodyPr>
            <a:normAutofit/>
          </a:bodyPr>
          <a:lstStyle/>
          <a:p>
            <a:pPr marL="0" indent="0" algn="ctr">
              <a:buNone/>
            </a:pPr>
            <a:r>
              <a:rPr lang="en-US" sz="3600" dirty="0">
                <a:latin typeface="Arial" panose="020B0604020202020204" pitchFamily="34" charset="0"/>
                <a:cs typeface="Arial" panose="020B0604020202020204" pitchFamily="34" charset="0"/>
              </a:rPr>
              <a:t>Later examples include the Jesuit state in Paraguay, unique for its time (XVIII century), which built social life on communist principles. </a:t>
            </a:r>
            <a:br>
              <a:rPr lang="en-US" sz="3600" dirty="0">
                <a:latin typeface="Arial" panose="020B0604020202020204" pitchFamily="34" charset="0"/>
                <a:cs typeface="Arial" panose="020B0604020202020204" pitchFamily="34" charset="0"/>
              </a:rPr>
            </a:br>
            <a:r>
              <a:rPr lang="en-US" sz="3600" dirty="0">
                <a:latin typeface="Arial" panose="020B0604020202020204" pitchFamily="34" charset="0"/>
                <a:cs typeface="Arial" panose="020B0604020202020204" pitchFamily="34" charset="0"/>
              </a:rPr>
              <a:t>	Researcher V. G. </a:t>
            </a:r>
            <a:r>
              <a:rPr lang="en-US" sz="3600" dirty="0" err="1">
                <a:latin typeface="Arial" panose="020B0604020202020204" pitchFamily="34" charset="0"/>
                <a:cs typeface="Arial" panose="020B0604020202020204" pitchFamily="34" charset="0"/>
              </a:rPr>
              <a:t>Khoros</a:t>
            </a:r>
            <a:r>
              <a:rPr lang="en-US" sz="3600" dirty="0">
                <a:latin typeface="Arial" panose="020B0604020202020204" pitchFamily="34" charset="0"/>
                <a:cs typeface="Arial" panose="020B0604020202020204" pitchFamily="34" charset="0"/>
              </a:rPr>
              <a:t> characterizes this system as "totalitarian".</a:t>
            </a:r>
            <a:endParaRPr lang="ru-RU"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9649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The origins of totalitarianism</a:t>
            </a:r>
            <a:endParaRPr lang="ru-RU" dirty="0"/>
          </a:p>
        </p:txBody>
      </p:sp>
      <p:sp>
        <p:nvSpPr>
          <p:cNvPr id="3" name="Объект 2"/>
          <p:cNvSpPr>
            <a:spLocks noGrp="1"/>
          </p:cNvSpPr>
          <p:nvPr>
            <p:ph idx="1"/>
          </p:nvPr>
        </p:nvSpPr>
        <p:spPr/>
        <p:txBody>
          <a:bodyPr>
            <a:normAutofit fontScale="92500" lnSpcReduction="10000"/>
          </a:bodyPr>
          <a:lstStyle/>
          <a:p>
            <a:pPr marL="0" indent="0" algn="ctr">
              <a:buNone/>
            </a:pPr>
            <a:r>
              <a:rPr lang="en-US" dirty="0">
                <a:latin typeface="Arial" panose="020B0604020202020204" pitchFamily="34" charset="0"/>
                <a:cs typeface="Arial" panose="020B0604020202020204" pitchFamily="34" charset="0"/>
              </a:rPr>
              <a:t>Mass political movements play a significant role in the formation and implementation of totalitarianism. Previous dictatorships had, as a rule, a rather narrow social base. The emergence of totalitarianism coincides with the enormous political activation of the masses and is largely due to it. 	By destroying previous political institutions, mass movements create a "field" for the establishment of unlimited power. The paradox of totalitarianism lies in the fact that its "creator" (unlike previous dictatorships) are the broadest masses of the people, against whom it then turns.</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6428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The origins of totalitarianism</a:t>
            </a:r>
            <a:endParaRPr lang="ru-RU" dirty="0"/>
          </a:p>
        </p:txBody>
      </p:sp>
      <p:sp>
        <p:nvSpPr>
          <p:cNvPr id="3" name="Объект 2"/>
          <p:cNvSpPr>
            <a:spLocks noGrp="1"/>
          </p:cNvSpPr>
          <p:nvPr>
            <p:ph idx="1"/>
          </p:nvPr>
        </p:nvSpPr>
        <p:spPr/>
        <p:txBody>
          <a:bodyPr/>
          <a:lstStyle/>
          <a:p>
            <a:pPr marL="0" indent="0" algn="ctr">
              <a:buNone/>
            </a:pPr>
            <a:r>
              <a:rPr lang="en-US" dirty="0">
                <a:latin typeface="Arial" panose="020B0604020202020204" pitchFamily="34" charset="0"/>
                <a:cs typeface="Arial" panose="020B0604020202020204" pitchFamily="34" charset="0"/>
              </a:rPr>
              <a:t>The practical implementation of absolute state control over all public life and production became possible only in the 20th century, thanks to economic development, the spread of telecommunications technologies and the emergence of effective methods of social management (propaganda). These technologies are able to provide guaranteed mass support for the goals of the country's leadership; Despite these objective trends, totalitarianism has emerged only in some countries.</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6500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latin typeface="Arial" panose="020B0604020202020204" pitchFamily="34" charset="0"/>
                <a:cs typeface="Arial" panose="020B0604020202020204" pitchFamily="34" charset="0"/>
              </a:rPr>
              <a:t>The theories of totalitarianism</a:t>
            </a:r>
            <a:endParaRPr lang="ru-RU" dirty="0"/>
          </a:p>
        </p:txBody>
      </p:sp>
      <p:sp>
        <p:nvSpPr>
          <p:cNvPr id="3" name="Объект 2"/>
          <p:cNvSpPr>
            <a:spLocks noGrp="1"/>
          </p:cNvSpPr>
          <p:nvPr>
            <p:ph idx="1"/>
          </p:nvPr>
        </p:nvSpPr>
        <p:spPr/>
        <p:txBody>
          <a:bodyPr>
            <a:normAutofit lnSpcReduction="10000"/>
          </a:bodyPr>
          <a:lstStyle/>
          <a:p>
            <a:r>
              <a:rPr lang="en-US" dirty="0">
                <a:latin typeface="Arial" panose="020B0604020202020204" pitchFamily="34" charset="0"/>
                <a:cs typeface="Arial" panose="020B0604020202020204" pitchFamily="34" charset="0"/>
              </a:rPr>
              <a:t>mid–</a:t>
            </a:r>
            <a:r>
              <a:rPr lang="en-US" dirty="0" err="1">
                <a:latin typeface="Arial" panose="020B0604020202020204" pitchFamily="34" charset="0"/>
                <a:cs typeface="Arial" panose="020B0604020202020204" pitchFamily="34" charset="0"/>
              </a:rPr>
              <a:t>1920s</a:t>
            </a:r>
            <a:r>
              <a:rPr lang="en-US" dirty="0">
                <a:latin typeface="Arial" panose="020B0604020202020204" pitchFamily="34" charset="0"/>
                <a:cs typeface="Arial" panose="020B0604020202020204" pitchFamily="34" charset="0"/>
              </a:rPr>
              <a:t> – the emergence of the theory of totalitarianism:</a:t>
            </a:r>
          </a:p>
          <a:p>
            <a:r>
              <a:rPr lang="en-US" dirty="0">
                <a:latin typeface="Arial" panose="020B0604020202020204" pitchFamily="34" charset="0"/>
                <a:cs typeface="Arial" panose="020B0604020202020204" pitchFamily="34" charset="0"/>
              </a:rPr>
              <a:t>"totalitarian" is a political regime that tends to establish absolute control over all aspects of society;</a:t>
            </a:r>
          </a:p>
          <a:p>
            <a:r>
              <a:rPr lang="en-US" dirty="0">
                <a:latin typeface="Arial" panose="020B0604020202020204" pitchFamily="34" charset="0"/>
                <a:cs typeface="Arial" panose="020B0604020202020204" pitchFamily="34" charset="0"/>
              </a:rPr>
              <a:t> the use of the term "totalitarian" in a positive sense (B. Mussolini, D. Gentile);</a:t>
            </a:r>
          </a:p>
          <a:p>
            <a:r>
              <a:rPr lang="en-US" dirty="0">
                <a:latin typeface="Arial" panose="020B0604020202020204" pitchFamily="34" charset="0"/>
                <a:cs typeface="Arial" panose="020B0604020202020204" pitchFamily="34" charset="0"/>
              </a:rPr>
              <a:t> 1930-1945 – the first studies of totalitarianism, attempts to identify the structural and functional community of totalitarian dictatorships – Stalinism and fascism ;</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91919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latin typeface="Arial" panose="020B0604020202020204" pitchFamily="34" charset="0"/>
                <a:cs typeface="Arial" panose="020B0604020202020204" pitchFamily="34" charset="0"/>
              </a:rPr>
              <a:t>The theories of totalitarianism</a:t>
            </a:r>
            <a:endParaRPr lang="ru-RU" dirty="0"/>
          </a:p>
        </p:txBody>
      </p:sp>
      <p:sp>
        <p:nvSpPr>
          <p:cNvPr id="3" name="Объект 2"/>
          <p:cNvSpPr>
            <a:spLocks noGrp="1"/>
          </p:cNvSpPr>
          <p:nvPr>
            <p:ph idx="1"/>
          </p:nvPr>
        </p:nvSpPr>
        <p:spPr/>
        <p:txBody>
          <a:bodyPr>
            <a:normAutofit fontScale="85000" lnSpcReduction="10000"/>
          </a:bodyPr>
          <a:lstStyle/>
          <a:p>
            <a:r>
              <a:rPr lang="en-US" dirty="0">
                <a:latin typeface="Arial" panose="020B0604020202020204" pitchFamily="34" charset="0"/>
                <a:cs typeface="Arial" panose="020B0604020202020204" pitchFamily="34" charset="0"/>
              </a:rPr>
              <a:t>1939 – P. </a:t>
            </a:r>
            <a:r>
              <a:rPr lang="en-US" dirty="0" err="1">
                <a:latin typeface="Arial" panose="020B0604020202020204" pitchFamily="34" charset="0"/>
                <a:cs typeface="Arial" panose="020B0604020202020204" pitchFamily="34" charset="0"/>
              </a:rPr>
              <a:t>Draker</a:t>
            </a:r>
            <a:r>
              <a:rPr lang="en-US" dirty="0">
                <a:latin typeface="Arial" panose="020B0604020202020204" pitchFamily="34" charset="0"/>
                <a:cs typeface="Arial" panose="020B0604020202020204" pitchFamily="34" charset="0"/>
              </a:rPr>
              <a:t> "The end of economic man. Studies of the new totalitarianism" the generation of totalitarian mass movements by people protesting against social inequality; totalitarianism as the domination of political will over the economy;</a:t>
            </a:r>
          </a:p>
          <a:p>
            <a:r>
              <a:rPr lang="en-US" dirty="0">
                <a:latin typeface="Arial" panose="020B0604020202020204" pitchFamily="34" charset="0"/>
                <a:cs typeface="Arial" panose="020B0604020202020204" pitchFamily="34" charset="0"/>
              </a:rPr>
              <a:t> The </a:t>
            </a:r>
            <a:r>
              <a:rPr lang="en-US" dirty="0" err="1">
                <a:latin typeface="Arial" panose="020B0604020202020204" pitchFamily="34" charset="0"/>
                <a:cs typeface="Arial" panose="020B0604020202020204" pitchFamily="34" charset="0"/>
              </a:rPr>
              <a:t>1950s</a:t>
            </a:r>
            <a:r>
              <a:rPr lang="en-US" dirty="0">
                <a:latin typeface="Arial" panose="020B0604020202020204" pitchFamily="34" charset="0"/>
                <a:cs typeface="Arial" panose="020B0604020202020204" pitchFamily="34" charset="0"/>
              </a:rPr>
              <a:t> – </a:t>
            </a:r>
            <a:r>
              <a:rPr lang="en-US" dirty="0" err="1">
                <a:latin typeface="Arial" panose="020B0604020202020204" pitchFamily="34" charset="0"/>
                <a:cs typeface="Arial" panose="020B0604020202020204" pitchFamily="34" charset="0"/>
              </a:rPr>
              <a:t>1960s</a:t>
            </a:r>
            <a:r>
              <a:rPr lang="en-US" dirty="0">
                <a:latin typeface="Arial" panose="020B0604020202020204" pitchFamily="34" charset="0"/>
                <a:cs typeface="Arial" panose="020B0604020202020204" pitchFamily="34" charset="0"/>
              </a:rPr>
              <a:t> were the highest point in the development of the theory of totalitarianism (J. Orwell, H. Arendt, R. Aron and others): totalitarianism is a historically new form of domination; with all the differences, there is an essential commonality between national Socialism and Bolshevism; the desire to subjugate all public life, up to the intimate sphere;</a:t>
            </a:r>
          </a:p>
          <a:p>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1980s</a:t>
            </a:r>
            <a:r>
              <a:rPr lang="en-US" dirty="0">
                <a:latin typeface="Arial" panose="020B0604020202020204" pitchFamily="34" charset="0"/>
                <a:cs typeface="Arial" panose="020B0604020202020204" pitchFamily="34" charset="0"/>
              </a:rPr>
              <a:t> renaissance of the theory of totalitarianism</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2769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sz="3600" dirty="0">
                <a:latin typeface="Arial" panose="020B0604020202020204" pitchFamily="34" charset="0"/>
                <a:cs typeface="Arial" panose="020B0604020202020204" pitchFamily="34" charset="0"/>
              </a:rPr>
              <a:t>The theory of totalitarianism is represented by such fundamental works: </a:t>
            </a:r>
            <a:endParaRPr lang="ru-RU"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628650" y="1825625"/>
            <a:ext cx="8119696" cy="4351338"/>
          </a:xfrm>
        </p:spPr>
        <p:txBody>
          <a:bodyPr>
            <a:normAutofit/>
          </a:bodyPr>
          <a:lstStyle/>
          <a:p>
            <a:r>
              <a:rPr lang="en-US" sz="3200" dirty="0">
                <a:latin typeface="Arial" panose="020B0604020202020204" pitchFamily="34" charset="0"/>
                <a:cs typeface="Arial" panose="020B0604020202020204" pitchFamily="34" charset="0"/>
              </a:rPr>
              <a:t>  1944 - </a:t>
            </a:r>
            <a:r>
              <a:rPr lang="en-US" sz="3200" dirty="0" err="1">
                <a:latin typeface="Arial" panose="020B0604020202020204" pitchFamily="34" charset="0"/>
                <a:cs typeface="Arial" panose="020B0604020202020204" pitchFamily="34" charset="0"/>
              </a:rPr>
              <a:t>F.A.Hayek's</a:t>
            </a:r>
            <a:r>
              <a:rPr lang="en-US" sz="3200" dirty="0">
                <a:latin typeface="Arial" panose="020B0604020202020204" pitchFamily="34" charset="0"/>
                <a:cs typeface="Arial" panose="020B0604020202020204" pitchFamily="34" charset="0"/>
              </a:rPr>
              <a:t> "The Road to Slavery" </a:t>
            </a:r>
          </a:p>
          <a:p>
            <a:r>
              <a:rPr lang="en-US" sz="3200" dirty="0">
                <a:latin typeface="Arial" panose="020B0604020202020204" pitchFamily="34" charset="0"/>
                <a:cs typeface="Arial" panose="020B0604020202020204" pitchFamily="34" charset="0"/>
              </a:rPr>
              <a:t>  1951 - X .Arendt's "The Origins of Totalitarianism"</a:t>
            </a:r>
          </a:p>
          <a:p>
            <a:r>
              <a:rPr lang="en-US" sz="3200" dirty="0">
                <a:latin typeface="Arial" panose="020B0604020202020204" pitchFamily="34" charset="0"/>
                <a:cs typeface="Arial" panose="020B0604020202020204" pitchFamily="34" charset="0"/>
              </a:rPr>
              <a:t>1956 - </a:t>
            </a:r>
            <a:r>
              <a:rPr lang="en-US" sz="3200" dirty="0" err="1">
                <a:latin typeface="Arial" panose="020B0604020202020204" pitchFamily="34" charset="0"/>
                <a:cs typeface="Arial" panose="020B0604020202020204" pitchFamily="34" charset="0"/>
              </a:rPr>
              <a:t>K.Friedrich</a:t>
            </a:r>
            <a:r>
              <a:rPr lang="en-US" sz="3200" dirty="0">
                <a:latin typeface="Arial" panose="020B0604020202020204" pitchFamily="34" charset="0"/>
                <a:cs typeface="Arial" panose="020B0604020202020204" pitchFamily="34" charset="0"/>
              </a:rPr>
              <a:t> </a:t>
            </a:r>
            <a:r>
              <a:rPr lang="en-US" sz="3200" dirty="0" smtClean="0">
                <a:latin typeface="Arial" panose="020B0604020202020204" pitchFamily="34" charset="0"/>
                <a:cs typeface="Arial" panose="020B0604020202020204" pitchFamily="34" charset="0"/>
              </a:rPr>
              <a:t>and </a:t>
            </a:r>
            <a:r>
              <a:rPr lang="en-US" sz="3200" dirty="0" err="1" smtClean="0">
                <a:latin typeface="Arial" panose="020B0604020202020204" pitchFamily="34" charset="0"/>
                <a:cs typeface="Arial" panose="020B0604020202020204" pitchFamily="34" charset="0"/>
              </a:rPr>
              <a:t>Z.Brzezinski</a:t>
            </a:r>
            <a:r>
              <a:rPr lang="en-US" sz="3200" dirty="0">
                <a:latin typeface="Arial" panose="020B0604020202020204" pitchFamily="34" charset="0"/>
                <a:cs typeface="Arial" panose="020B0604020202020204" pitchFamily="34" charset="0"/>
              </a:rPr>
              <a:t> </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Totalitarian dictatorship and </a:t>
            </a:r>
            <a:r>
              <a:rPr lang="en-US" sz="3200" dirty="0" smtClean="0">
                <a:latin typeface="Arial" panose="020B0604020202020204" pitchFamily="34" charset="0"/>
                <a:cs typeface="Arial" panose="020B0604020202020204" pitchFamily="34" charset="0"/>
              </a:rPr>
              <a:t>autocracy“ and </a:t>
            </a:r>
            <a:r>
              <a:rPr lang="en-US" sz="3200" dirty="0">
                <a:latin typeface="Arial" panose="020B0604020202020204" pitchFamily="34" charset="0"/>
                <a:cs typeface="Arial" panose="020B0604020202020204" pitchFamily="34" charset="0"/>
              </a:rPr>
              <a:t>others.</a:t>
            </a: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10899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latin typeface="Arial" panose="020B0604020202020204" pitchFamily="34" charset="0"/>
                <a:cs typeface="Arial" panose="020B0604020202020204" pitchFamily="34" charset="0"/>
              </a:rPr>
              <a:t>The theories of totalitarianism</a:t>
            </a:r>
            <a:endParaRPr lang="ru-RU" dirty="0"/>
          </a:p>
        </p:txBody>
      </p:sp>
      <p:sp>
        <p:nvSpPr>
          <p:cNvPr id="3" name="Объект 2"/>
          <p:cNvSpPr>
            <a:spLocks noGrp="1"/>
          </p:cNvSpPr>
          <p:nvPr>
            <p:ph idx="1"/>
          </p:nvPr>
        </p:nvSpPr>
        <p:spPr/>
        <p:txBody>
          <a:bodyPr>
            <a:normAutofit/>
          </a:bodyPr>
          <a:lstStyle/>
          <a:p>
            <a:pPr marL="0" indent="0" algn="ctr">
              <a:buNone/>
            </a:pPr>
            <a:r>
              <a:rPr lang="en-US" sz="3600" dirty="0">
                <a:latin typeface="Arial" panose="020B0604020202020204" pitchFamily="34" charset="0"/>
                <a:cs typeface="Arial" panose="020B0604020202020204" pitchFamily="34" charset="0"/>
              </a:rPr>
              <a:t>After the Second World War, a number of attempts were made in the West to explore the phenomenon of totalitarianism and its nature, the most famous of which was the work of H. Arendt "The Origins of Totalitarianism" (The Origins of Totalitarianism, 1951).</a:t>
            </a:r>
            <a:endParaRPr lang="ru-RU"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0553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9739" y="2425174"/>
            <a:ext cx="6922297" cy="646331"/>
          </a:xfrm>
          <a:prstGeom prst="rect">
            <a:avLst/>
          </a:prstGeom>
          <a:noFill/>
        </p:spPr>
        <p:txBody>
          <a:bodyPr wrap="square" rtlCol="0">
            <a:spAutoFit/>
          </a:bodyPr>
          <a:lstStyle/>
          <a:p>
            <a:r>
              <a:rPr lang="en-US" sz="3600" b="1" dirty="0">
                <a:latin typeface="Arial" panose="020B0604020202020204" pitchFamily="34" charset="0"/>
                <a:cs typeface="Arial" panose="020B0604020202020204" pitchFamily="34" charset="0"/>
              </a:rPr>
              <a:t>Political systems and regimes</a:t>
            </a:r>
            <a:endParaRPr lang="ru-RU" sz="3600" b="1" dirty="0">
              <a:latin typeface="Arial" panose="020B0604020202020204" pitchFamily="34" charset="0"/>
              <a:cs typeface="Arial" panose="020B0604020202020204" pitchFamily="34" charset="0"/>
            </a:endParaRPr>
          </a:p>
        </p:txBody>
      </p:sp>
      <p:sp>
        <p:nvSpPr>
          <p:cNvPr id="6" name="TextBox 5"/>
          <p:cNvSpPr txBox="1"/>
          <p:nvPr/>
        </p:nvSpPr>
        <p:spPr>
          <a:xfrm>
            <a:off x="2051720" y="3624655"/>
            <a:ext cx="6264696" cy="1569660"/>
          </a:xfrm>
          <a:prstGeom prst="rect">
            <a:avLst/>
          </a:prstGeom>
          <a:noFill/>
        </p:spPr>
        <p:txBody>
          <a:bodyPr wrap="square" rtlCol="0">
            <a:spAutoFit/>
          </a:bodyPr>
          <a:lstStyle/>
          <a:p>
            <a:r>
              <a:rPr lang="en-US" sz="3200" b="1" dirty="0">
                <a:solidFill>
                  <a:srgbClr val="0070C0"/>
                </a:solidFill>
                <a:latin typeface="Arial" panose="020B0604020202020204" pitchFamily="34" charset="0"/>
              </a:rPr>
              <a:t>Lecture</a:t>
            </a:r>
            <a:r>
              <a:rPr lang="ru-RU" sz="3200" b="1" dirty="0">
                <a:solidFill>
                  <a:srgbClr val="0070C0"/>
                </a:solidFill>
                <a:latin typeface="Arial" panose="020B0604020202020204" pitchFamily="34" charset="0"/>
              </a:rPr>
              <a:t> </a:t>
            </a:r>
            <a:r>
              <a:rPr lang="en-US" sz="3200" b="1" dirty="0">
                <a:solidFill>
                  <a:srgbClr val="0070C0"/>
                </a:solidFill>
                <a:latin typeface="Arial" panose="020B0604020202020204" pitchFamily="34" charset="0"/>
              </a:rPr>
              <a:t>5</a:t>
            </a:r>
            <a:endParaRPr lang="ru-RU" sz="3200" b="1" dirty="0">
              <a:solidFill>
                <a:srgbClr val="0070C0"/>
              </a:solidFill>
              <a:latin typeface="Arial" panose="020B0604020202020204" pitchFamily="34" charset="0"/>
            </a:endParaRPr>
          </a:p>
          <a:p>
            <a:r>
              <a:rPr lang="en-US" sz="3200" dirty="0">
                <a:latin typeface="Arial" panose="020B0604020202020204" pitchFamily="34" charset="0"/>
                <a:cs typeface="Arial" panose="020B0604020202020204" pitchFamily="34" charset="0"/>
              </a:rPr>
              <a:t>Theory and political practice of totalitarian regimes </a:t>
            </a:r>
            <a:endParaRPr lang="ru-RU" sz="7200" dirty="0">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36191778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latin typeface="Arial" panose="020B0604020202020204" pitchFamily="34" charset="0"/>
                <a:cs typeface="Arial" panose="020B0604020202020204" pitchFamily="34" charset="0"/>
              </a:rPr>
              <a:t>The theories of totalitarianism</a:t>
            </a:r>
            <a:endParaRPr lang="ru-RU" dirty="0"/>
          </a:p>
        </p:txBody>
      </p:sp>
      <p:sp>
        <p:nvSpPr>
          <p:cNvPr id="3" name="Объект 2"/>
          <p:cNvSpPr>
            <a:spLocks noGrp="1"/>
          </p:cNvSpPr>
          <p:nvPr>
            <p:ph idx="1"/>
          </p:nvPr>
        </p:nvSpPr>
        <p:spPr/>
        <p:txBody>
          <a:bodyPr/>
          <a:lstStyle/>
          <a:p>
            <a:pPr marL="0" indent="0" algn="ctr">
              <a:buNone/>
            </a:pPr>
            <a:r>
              <a:rPr lang="en-US" dirty="0"/>
              <a:t>According to her research, there is still a "religious totalitarianism" in the world, its support, the bearer of the totalitarian order is the church, religious institutions in general, using religious ideology to control the consciousness of the masses. First of all, it manifests itself in states based on the authority of the clergy and individual religious organizations. In modern conditions, an example of religious totalitarianism is the Islamic Republic of Iran, the Taliban state in Afghanistan, and totalitarian sects, such as the Moon sect.</a:t>
            </a:r>
            <a:endParaRPr lang="ru-RU" dirty="0"/>
          </a:p>
        </p:txBody>
      </p:sp>
    </p:spTree>
    <p:extLst>
      <p:ext uri="{BB962C8B-B14F-4D97-AF65-F5344CB8AC3E}">
        <p14:creationId xmlns:p14="http://schemas.microsoft.com/office/powerpoint/2010/main" val="11081765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The political practice of totalitarianism</a:t>
            </a:r>
            <a:endParaRPr lang="ru-RU" dirty="0"/>
          </a:p>
        </p:txBody>
      </p:sp>
      <p:sp>
        <p:nvSpPr>
          <p:cNvPr id="3" name="Объект 2"/>
          <p:cNvSpPr>
            <a:spLocks noGrp="1"/>
          </p:cNvSpPr>
          <p:nvPr>
            <p:ph idx="1"/>
          </p:nvPr>
        </p:nvSpPr>
        <p:spPr/>
        <p:txBody>
          <a:bodyPr>
            <a:noAutofit/>
          </a:bodyPr>
          <a:lstStyle/>
          <a:p>
            <a:r>
              <a:rPr lang="en-US" sz="4800" dirty="0">
                <a:latin typeface="Arial" panose="020B0604020202020204" pitchFamily="34" charset="0"/>
                <a:cs typeface="Arial" panose="020B0604020202020204" pitchFamily="34" charset="0"/>
              </a:rPr>
              <a:t>Italian Fascism (Mussolini);</a:t>
            </a:r>
          </a:p>
          <a:p>
            <a:r>
              <a:rPr lang="en-US" sz="4800" dirty="0">
                <a:latin typeface="Arial" panose="020B0604020202020204" pitchFamily="34" charset="0"/>
                <a:cs typeface="Arial" panose="020B0604020202020204" pitchFamily="34" charset="0"/>
              </a:rPr>
              <a:t> German Nazism (Hitler);</a:t>
            </a:r>
          </a:p>
          <a:p>
            <a:r>
              <a:rPr lang="en-US" sz="4800" dirty="0">
                <a:latin typeface="Arial" panose="020B0604020202020204" pitchFamily="34" charset="0"/>
                <a:cs typeface="Arial" panose="020B0604020202020204" pitchFamily="34" charset="0"/>
              </a:rPr>
              <a:t> Soviet Communism (Stalin)</a:t>
            </a:r>
            <a:endParaRPr lang="ru-RU" sz="4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34125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The political practice of totalitarianism</a:t>
            </a:r>
            <a:endParaRPr lang="ru-RU" dirty="0"/>
          </a:p>
        </p:txBody>
      </p:sp>
      <p:sp>
        <p:nvSpPr>
          <p:cNvPr id="3" name="Объект 2"/>
          <p:cNvSpPr>
            <a:spLocks noGrp="1"/>
          </p:cNvSpPr>
          <p:nvPr>
            <p:ph idx="1"/>
          </p:nvPr>
        </p:nvSpPr>
        <p:spPr/>
        <p:txBody>
          <a:bodyPr>
            <a:normAutofit fontScale="77500" lnSpcReduction="20000"/>
          </a:bodyPr>
          <a:lstStyle/>
          <a:p>
            <a:r>
              <a:rPr lang="en-US" b="1" i="1" dirty="0">
                <a:latin typeface="Arial" panose="020B0604020202020204" pitchFamily="34" charset="0"/>
                <a:cs typeface="Arial" panose="020B0604020202020204" pitchFamily="34" charset="0"/>
              </a:rPr>
              <a:t>Fascism</a:t>
            </a:r>
            <a:r>
              <a:rPr lang="en-US" dirty="0">
                <a:latin typeface="Arial" panose="020B0604020202020204" pitchFamily="34" charset="0"/>
                <a:cs typeface="Arial" panose="020B0604020202020204" pitchFamily="34" charset="0"/>
              </a:rPr>
              <a:t> is a right-wing extremist political movement that arose in the context of the revolutionary processes that swept the countries of Western Europe after the First World War and the victory of the revolution in Russia. It was first installed in Italy in 1922</a:t>
            </a:r>
            <a:r>
              <a:rPr lang="en-US" dirty="0" smtClean="0">
                <a:latin typeface="Arial" panose="020B0604020202020204" pitchFamily="34" charset="0"/>
                <a:cs typeface="Arial" panose="020B0604020202020204" pitchFamily="34" charset="0"/>
              </a:rPr>
              <a:t>.</a:t>
            </a:r>
          </a:p>
          <a:p>
            <a:r>
              <a:rPr lang="en-US" b="1" i="1" dirty="0">
                <a:latin typeface="Arial" panose="020B0604020202020204" pitchFamily="34" charset="0"/>
                <a:cs typeface="Arial" panose="020B0604020202020204" pitchFamily="34" charset="0"/>
              </a:rPr>
              <a:t>National Socialism </a:t>
            </a:r>
            <a:r>
              <a:rPr lang="en-US" dirty="0">
                <a:latin typeface="Arial" panose="020B0604020202020204" pitchFamily="34" charset="0"/>
                <a:cs typeface="Arial" panose="020B0604020202020204" pitchFamily="34" charset="0"/>
              </a:rPr>
              <a:t>- as a real political and social system, it originated in Germany in 1933. The goal: world domination of the Aryan race and social preference - the German nation. If in communist systems aggression is directed primarily inward - against its own citizens (the class enemy), then in national Socialism it is directed outward, against other peoples</a:t>
            </a:r>
            <a:r>
              <a:rPr lang="en-US" dirty="0" smtClean="0">
                <a:latin typeface="Arial" panose="020B0604020202020204" pitchFamily="34" charset="0"/>
                <a:cs typeface="Arial" panose="020B0604020202020204" pitchFamily="34" charset="0"/>
              </a:rPr>
              <a:t>.</a:t>
            </a:r>
          </a:p>
          <a:p>
            <a:r>
              <a:rPr lang="en-US" b="1" i="1" dirty="0">
                <a:latin typeface="Arial" panose="020B0604020202020204" pitchFamily="34" charset="0"/>
                <a:cs typeface="Arial" panose="020B0604020202020204" pitchFamily="34" charset="0"/>
              </a:rPr>
              <a:t>Communism (socialism), </a:t>
            </a:r>
            <a:r>
              <a:rPr lang="en-US" dirty="0">
                <a:latin typeface="Arial" panose="020B0604020202020204" pitchFamily="34" charset="0"/>
                <a:cs typeface="Arial" panose="020B0604020202020204" pitchFamily="34" charset="0"/>
              </a:rPr>
              <a:t>to a greater extent than other varieties of totalitarianism, expresses the main features of this system, since it presupposes the absolute power of the state, the complete elimination of private property and, consequently, any autonomy of the individual.</a:t>
            </a:r>
            <a:endParaRPr lang="en-US" dirty="0" smtClean="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a:p>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45040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Types of totalitarian regimes</a:t>
            </a:r>
            <a:endParaRPr lang="ru-RU" b="1" dirty="0">
              <a:latin typeface="Arial" panose="020B0604020202020204" pitchFamily="34" charset="0"/>
              <a:cs typeface="Arial" panose="020B0604020202020204" pitchFamily="34" charset="0"/>
            </a:endParaRPr>
          </a:p>
        </p:txBody>
      </p:sp>
      <p:sp>
        <p:nvSpPr>
          <p:cNvPr id="3" name="Объект 2"/>
          <p:cNvSpPr>
            <a:spLocks noGrp="1"/>
          </p:cNvSpPr>
          <p:nvPr>
            <p:ph sz="half" idx="1"/>
          </p:nvPr>
        </p:nvSpPr>
        <p:spPr/>
        <p:txBody>
          <a:bodyPr>
            <a:normAutofit/>
          </a:bodyPr>
          <a:lstStyle/>
          <a:p>
            <a:pPr algn="ctr"/>
            <a:r>
              <a:rPr lang="en-US" sz="4400" dirty="0">
                <a:latin typeface="Arial" panose="020B0604020202020204" pitchFamily="34" charset="0"/>
                <a:cs typeface="Arial" panose="020B0604020202020204" pitchFamily="34" charset="0"/>
              </a:rPr>
              <a:t>A right-wing totalitarian regime based on a national (racial) criterion</a:t>
            </a:r>
            <a:endParaRPr lang="ru-RU" sz="4400" dirty="0">
              <a:latin typeface="Arial" panose="020B0604020202020204" pitchFamily="34" charset="0"/>
              <a:cs typeface="Arial" panose="020B0604020202020204" pitchFamily="34" charset="0"/>
            </a:endParaRPr>
          </a:p>
        </p:txBody>
      </p:sp>
      <p:sp>
        <p:nvSpPr>
          <p:cNvPr id="4" name="Объект 3"/>
          <p:cNvSpPr>
            <a:spLocks noGrp="1"/>
          </p:cNvSpPr>
          <p:nvPr>
            <p:ph sz="half" idx="2"/>
          </p:nvPr>
        </p:nvSpPr>
        <p:spPr/>
        <p:txBody>
          <a:bodyPr>
            <a:normAutofit/>
          </a:bodyPr>
          <a:lstStyle/>
          <a:p>
            <a:pPr algn="ctr"/>
            <a:r>
              <a:rPr lang="en-US" sz="4000" dirty="0">
                <a:latin typeface="Arial" panose="020B0604020202020204" pitchFamily="34" charset="0"/>
                <a:cs typeface="Arial" panose="020B0604020202020204" pitchFamily="34" charset="0"/>
              </a:rPr>
              <a:t>A left-wing totalitarian regime based on a class (social) criterion.</a:t>
            </a:r>
            <a:endParaRPr lang="ru-RU"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7060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latin typeface="Arial" panose="020B0604020202020204" pitchFamily="34" charset="0"/>
                <a:cs typeface="Arial" panose="020B0604020202020204" pitchFamily="34" charset="0"/>
              </a:rPr>
              <a:t>Types of totalitarian regimes</a:t>
            </a:r>
            <a:endParaRPr lang="ru-RU" dirty="0"/>
          </a:p>
        </p:txBody>
      </p:sp>
      <p:sp>
        <p:nvSpPr>
          <p:cNvPr id="3" name="Объект 2"/>
          <p:cNvSpPr>
            <a:spLocks noGrp="1"/>
          </p:cNvSpPr>
          <p:nvPr>
            <p:ph idx="1"/>
          </p:nvPr>
        </p:nvSpPr>
        <p:spPr/>
        <p:txBody>
          <a:bodyPr>
            <a:normAutofit/>
          </a:bodyPr>
          <a:lstStyle/>
          <a:p>
            <a:pPr marL="0" indent="0">
              <a:buNone/>
            </a:pPr>
            <a:r>
              <a:rPr lang="en-US" sz="3600" dirty="0">
                <a:latin typeface="Arial" panose="020B0604020202020204" pitchFamily="34" charset="0"/>
                <a:cs typeface="Arial" panose="020B0604020202020204" pitchFamily="34" charset="0"/>
              </a:rPr>
              <a:t>- "Leftist" totalitarianism originated in communist countries – in the Soviet Union, in the countries of Eastern Europe, Asia (China, North Korea, North Vietnam), and Cuba. </a:t>
            </a:r>
            <a:br>
              <a:rPr lang="en-US" sz="3600" dirty="0">
                <a:latin typeface="Arial" panose="020B0604020202020204" pitchFamily="34" charset="0"/>
                <a:cs typeface="Arial" panose="020B0604020202020204" pitchFamily="34" charset="0"/>
              </a:rPr>
            </a:br>
            <a:r>
              <a:rPr lang="en-US" sz="3600" dirty="0">
                <a:latin typeface="Arial" panose="020B0604020202020204" pitchFamily="34" charset="0"/>
                <a:cs typeface="Arial" panose="020B0604020202020204" pitchFamily="34" charset="0"/>
              </a:rPr>
              <a:t>	- "Right-wing" totalitarianism was established in Nazi Italy and Germany.</a:t>
            </a:r>
            <a:endParaRPr lang="ru-RU"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08508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sz="3600" b="1" dirty="0">
                <a:latin typeface="Arial" panose="020B0604020202020204" pitchFamily="34" charset="0"/>
                <a:cs typeface="Arial" panose="020B0604020202020204" pitchFamily="34" charset="0"/>
              </a:rPr>
              <a:t>"Left-wing" totalitarianism was based on the ideology of Marxism-Leninism, which claims </a:t>
            </a:r>
            <a:r>
              <a:rPr lang="en-US" sz="3600" b="1" dirty="0" smtClean="0">
                <a:latin typeface="Arial" panose="020B0604020202020204" pitchFamily="34" charset="0"/>
                <a:cs typeface="Arial" panose="020B0604020202020204" pitchFamily="34" charset="0"/>
              </a:rPr>
              <a:t>:</a:t>
            </a:r>
            <a:endParaRPr lang="ru-RU"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fontScale="92500" lnSpcReduction="10000"/>
          </a:bodyPr>
          <a:lstStyle/>
          <a:p>
            <a:r>
              <a:rPr lang="en-US" dirty="0" smtClean="0">
                <a:latin typeface="Arial" panose="020B0604020202020204" pitchFamily="34" charset="0"/>
                <a:cs typeface="Arial" panose="020B0604020202020204" pitchFamily="34" charset="0"/>
              </a:rPr>
              <a:t>1</a:t>
            </a:r>
            <a:r>
              <a:rPr lang="en-US" dirty="0">
                <a:latin typeface="Arial" panose="020B0604020202020204" pitchFamily="34" charset="0"/>
                <a:cs typeface="Arial" panose="020B0604020202020204" pitchFamily="34" charset="0"/>
              </a:rPr>
              <a:t>) The possibility of building a communist society in which the needs of all individuals will be fully satisfied; </a:t>
            </a:r>
          </a:p>
          <a:p>
            <a:r>
              <a:rPr lang="en-US" dirty="0">
                <a:latin typeface="Arial" panose="020B0604020202020204" pitchFamily="34" charset="0"/>
                <a:cs typeface="Arial" panose="020B0604020202020204" pitchFamily="34" charset="0"/>
              </a:rPr>
              <a:t>2) The need to abolish private property and create a planned, regulated economy; 	</a:t>
            </a:r>
          </a:p>
          <a:p>
            <a:r>
              <a:rPr lang="en-US" dirty="0">
                <a:latin typeface="Arial" panose="020B0604020202020204" pitchFamily="34" charset="0"/>
                <a:cs typeface="Arial" panose="020B0604020202020204" pitchFamily="34" charset="0"/>
              </a:rPr>
              <a:t>3) The leading role of the proletariat in modern history; </a:t>
            </a:r>
          </a:p>
          <a:p>
            <a:r>
              <a:rPr lang="en-US" dirty="0">
                <a:latin typeface="Arial" panose="020B0604020202020204" pitchFamily="34" charset="0"/>
                <a:cs typeface="Arial" panose="020B0604020202020204" pitchFamily="34" charset="0"/>
              </a:rPr>
              <a:t>4) The necessity of the dictatorship of the proletariat in the transition to a new society; </a:t>
            </a:r>
          </a:p>
          <a:p>
            <a:r>
              <a:rPr lang="en-US" dirty="0">
                <a:latin typeface="Arial" panose="020B0604020202020204" pitchFamily="34" charset="0"/>
                <a:cs typeface="Arial" panose="020B0604020202020204" pitchFamily="34" charset="0"/>
              </a:rPr>
              <a:t>5) The possibility of building communism in every country.</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79169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The "right-wing" totalitarianism</a:t>
            </a:r>
            <a:endParaRPr lang="ru-RU"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fontScale="85000" lnSpcReduction="20000"/>
          </a:bodyPr>
          <a:lstStyle/>
          <a:p>
            <a:pPr marL="0" indent="0">
              <a:buNone/>
            </a:pPr>
            <a:r>
              <a:rPr lang="en-US" dirty="0">
                <a:latin typeface="Arial" panose="020B0604020202020204" pitchFamily="34" charset="0"/>
                <a:cs typeface="Arial" panose="020B0604020202020204" pitchFamily="34" charset="0"/>
              </a:rPr>
              <a:t>The "right-wing" totalitarianism was founded by A. Hitler and other theorists of Nazism. Hitler saw the Germans as the heirs of the Aryans, and it is necessary, in his opinion, to destroy everything that prevents this idea from being realized – Jews, the Catholic Church and communism. </a:t>
            </a:r>
            <a:endParaRPr lang="en-US" dirty="0" smtClean="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government is needed to create a new, "third Reich" that will embody these ideas. To achieve this goal, all Germans must unite and obey the will of his party. The Nazis proclaimed the principles of the Fuhrer (his monarchy), a strict party and state hierarchy. </a:t>
            </a:r>
            <a:endParaRPr lang="en-US" dirty="0" smtClean="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Thus</a:t>
            </a:r>
            <a:r>
              <a:rPr lang="en-US" dirty="0">
                <a:latin typeface="Arial" panose="020B0604020202020204" pitchFamily="34" charset="0"/>
                <a:cs typeface="Arial" panose="020B0604020202020204" pitchFamily="34" charset="0"/>
              </a:rPr>
              <a:t>, with the help of terror against communists, persecution of political opponents, ignoring the operation of articles of the constitution guaranteeing human rights and freedoms, Hitler achieved absolute power.</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32759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latin typeface="Arial" panose="020B0604020202020204" pitchFamily="34" charset="0"/>
                <a:cs typeface="Arial" panose="020B0604020202020204" pitchFamily="34" charset="0"/>
              </a:rPr>
              <a:t>Totalitarian </a:t>
            </a:r>
            <a:r>
              <a:rPr lang="en-US" dirty="0">
                <a:latin typeface="Arial" panose="020B0604020202020204" pitchFamily="34" charset="0"/>
                <a:cs typeface="Arial" panose="020B0604020202020204" pitchFamily="34" charset="0"/>
              </a:rPr>
              <a:t>state</a:t>
            </a:r>
            <a:endParaRPr lang="ru-RU" dirty="0"/>
          </a:p>
        </p:txBody>
      </p:sp>
      <p:sp>
        <p:nvSpPr>
          <p:cNvPr id="3" name="Объект 2"/>
          <p:cNvSpPr>
            <a:spLocks noGrp="1"/>
          </p:cNvSpPr>
          <p:nvPr>
            <p:ph idx="1"/>
          </p:nvPr>
        </p:nvSpPr>
        <p:spPr/>
        <p:txBody>
          <a:bodyPr>
            <a:noAutofit/>
          </a:bodyPr>
          <a:lstStyle/>
          <a:p>
            <a:pPr marL="0" indent="0" algn="ctr">
              <a:buNone/>
            </a:pPr>
            <a:r>
              <a:rPr lang="en-US" dirty="0">
                <a:latin typeface="Arial" panose="020B0604020202020204" pitchFamily="34" charset="0"/>
                <a:cs typeface="Arial" panose="020B0604020202020204" pitchFamily="34" charset="0"/>
              </a:rPr>
              <a:t>The concept of a </a:t>
            </a:r>
            <a:r>
              <a:rPr lang="en-US" dirty="0" smtClean="0">
                <a:latin typeface="Arial" panose="020B0604020202020204" pitchFamily="34" charset="0"/>
                <a:cs typeface="Arial" panose="020B0604020202020204" pitchFamily="34" charset="0"/>
              </a:rPr>
              <a:t>"totalitarian state" </a:t>
            </a:r>
            <a:r>
              <a:rPr lang="en-US" dirty="0">
                <a:latin typeface="Arial" panose="020B0604020202020204" pitchFamily="34" charset="0"/>
                <a:cs typeface="Arial" panose="020B0604020202020204" pitchFamily="34" charset="0"/>
              </a:rPr>
              <a:t>appeared in the early </a:t>
            </a:r>
            <a:r>
              <a:rPr lang="en-US" dirty="0" err="1">
                <a:latin typeface="Arial" panose="020B0604020202020204" pitchFamily="34" charset="0"/>
                <a:cs typeface="Arial" panose="020B0604020202020204" pitchFamily="34" charset="0"/>
              </a:rPr>
              <a:t>1920s</a:t>
            </a:r>
            <a:r>
              <a:rPr lang="en-US" dirty="0">
                <a:latin typeface="Arial" panose="020B0604020202020204" pitchFamily="34" charset="0"/>
                <a:cs typeface="Arial" panose="020B0604020202020204" pitchFamily="34" charset="0"/>
              </a:rPr>
              <a:t> to characterize the regime of Benito Mussolini. The totalitarian state was characterized by unlimited powers of power, the elimination of constitutional rights and freedoms, repression of dissidents, and the militarization of public life. The jurists of Italian fascism and German Nazism used the term in a positive way, and their critics in a negative way.</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48789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Totalitarian state</a:t>
            </a:r>
            <a:endParaRPr lang="ru-RU" dirty="0"/>
          </a:p>
        </p:txBody>
      </p:sp>
      <p:sp>
        <p:nvSpPr>
          <p:cNvPr id="3" name="Объект 2"/>
          <p:cNvSpPr>
            <a:spLocks noGrp="1"/>
          </p:cNvSpPr>
          <p:nvPr>
            <p:ph idx="1"/>
          </p:nvPr>
        </p:nvSpPr>
        <p:spPr/>
        <p:txBody>
          <a:bodyPr/>
          <a:lstStyle/>
          <a:p>
            <a:pPr marL="0" indent="0">
              <a:buNone/>
            </a:pPr>
            <a:r>
              <a:rPr lang="en-US" dirty="0">
                <a:latin typeface="Arial" panose="020B0604020202020204" pitchFamily="34" charset="0"/>
                <a:cs typeface="Arial" panose="020B0604020202020204" pitchFamily="34" charset="0"/>
              </a:rPr>
              <a:t>As Mussolini wrote, a totalitarian regime means that "Everything is within the state, nothing is outside the state, nothing is against the state" — that is, all aspects of human life are subordinated to state power.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Mussolini believed that the development of communication technologies leads to the continuous improvement of propaganda, which will result in the inevitable evolution of society towards totalitarianism (in its definition).</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5868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47546" y="1131094"/>
            <a:ext cx="6167804" cy="994172"/>
          </a:xfrm>
        </p:spPr>
        <p:txBody>
          <a:bodyPr>
            <a:normAutofit/>
          </a:bodyPr>
          <a:lstStyle/>
          <a:p>
            <a:r>
              <a:rPr lang="" sz="2400" b="1" dirty="0">
                <a:latin typeface="Arial" pitchFamily="34" charset="0"/>
                <a:cs typeface="Arial" pitchFamily="34" charset="0"/>
              </a:rPr>
              <a:t>Lecture plan:</a:t>
            </a:r>
            <a:endParaRPr lang="ru-RU" sz="2400" b="1" dirty="0">
              <a:latin typeface="Arial" pitchFamily="34" charset="0"/>
              <a:cs typeface="Arial" pitchFamily="34" charset="0"/>
            </a:endParaRPr>
          </a:p>
        </p:txBody>
      </p:sp>
      <p:sp>
        <p:nvSpPr>
          <p:cNvPr id="3" name="Объект 2"/>
          <p:cNvSpPr>
            <a:spLocks noGrp="1"/>
          </p:cNvSpPr>
          <p:nvPr>
            <p:ph idx="1"/>
          </p:nvPr>
        </p:nvSpPr>
        <p:spPr>
          <a:xfrm>
            <a:off x="2123728" y="2057401"/>
            <a:ext cx="6563072" cy="3394472"/>
          </a:xfrm>
        </p:spPr>
        <p:txBody>
          <a:bodyPr>
            <a:normAutofit/>
          </a:bodyPr>
          <a:lstStyle/>
          <a:p>
            <a:pPr>
              <a:buFontTx/>
              <a:buChar char="-"/>
            </a:pPr>
            <a:r>
              <a:rPr lang="en-US" sz="2400" dirty="0" smtClean="0">
                <a:latin typeface="Arial" panose="020B0604020202020204" pitchFamily="34" charset="0"/>
                <a:cs typeface="Arial" panose="020B0604020202020204" pitchFamily="34" charset="0"/>
              </a:rPr>
              <a:t>Totalitarianism</a:t>
            </a:r>
            <a:r>
              <a:rPr lang="en-US" sz="2400" dirty="0">
                <a:latin typeface="Arial" panose="020B0604020202020204" pitchFamily="34" charset="0"/>
                <a:cs typeface="Arial" panose="020B0604020202020204" pitchFamily="34" charset="0"/>
              </a:rPr>
              <a:t>;</a:t>
            </a:r>
          </a:p>
          <a:p>
            <a:pPr>
              <a:buFontTx/>
              <a:buChar char="-"/>
            </a:pPr>
            <a:r>
              <a:rPr lang="en-US" sz="2400" dirty="0" smtClean="0">
                <a:latin typeface="Arial" panose="020B0604020202020204" pitchFamily="34" charset="0"/>
                <a:cs typeface="Arial" panose="020B0604020202020204" pitchFamily="34" charset="0"/>
              </a:rPr>
              <a:t>Signs </a:t>
            </a:r>
            <a:r>
              <a:rPr lang="en-US" sz="2400" dirty="0">
                <a:latin typeface="Arial" panose="020B0604020202020204" pitchFamily="34" charset="0"/>
                <a:cs typeface="Arial" panose="020B0604020202020204" pitchFamily="34" charset="0"/>
              </a:rPr>
              <a:t>of totalitarianism;</a:t>
            </a:r>
          </a:p>
          <a:p>
            <a:pPr>
              <a:buFontTx/>
              <a:buChar char="-"/>
            </a:pPr>
            <a:r>
              <a:rPr lang="en-US" sz="2400" dirty="0" smtClean="0">
                <a:latin typeface="Arial" panose="020B0604020202020204" pitchFamily="34" charset="0"/>
                <a:cs typeface="Arial" panose="020B0604020202020204" pitchFamily="34" charset="0"/>
              </a:rPr>
              <a:t>The </a:t>
            </a:r>
            <a:r>
              <a:rPr lang="en-US" sz="2400" dirty="0">
                <a:latin typeface="Arial" panose="020B0604020202020204" pitchFamily="34" charset="0"/>
                <a:cs typeface="Arial" panose="020B0604020202020204" pitchFamily="34" charset="0"/>
              </a:rPr>
              <a:t>origins </a:t>
            </a:r>
            <a:r>
              <a:rPr lang="en-US" sz="2400" dirty="0" smtClean="0">
                <a:latin typeface="Arial" panose="020B0604020202020204" pitchFamily="34" charset="0"/>
                <a:cs typeface="Arial" panose="020B0604020202020204" pitchFamily="34" charset="0"/>
              </a:rPr>
              <a:t>of totalitarianism;</a:t>
            </a:r>
            <a:endParaRPr lang="ru-RU" sz="2400" dirty="0" smtClean="0">
              <a:latin typeface="Arial" panose="020B0604020202020204" pitchFamily="34" charset="0"/>
              <a:cs typeface="Arial" panose="020B0604020202020204" pitchFamily="34" charset="0"/>
            </a:endParaRPr>
          </a:p>
          <a:p>
            <a:pPr>
              <a:buFontTx/>
              <a:buChar char="-"/>
            </a:pPr>
            <a:r>
              <a:rPr lang="en-US" sz="2400" dirty="0" smtClean="0">
                <a:latin typeface="Arial" panose="020B0604020202020204" pitchFamily="34" charset="0"/>
                <a:cs typeface="Arial" panose="020B0604020202020204" pitchFamily="34" charset="0"/>
              </a:rPr>
              <a:t>The theories of totalitarianism; </a:t>
            </a:r>
          </a:p>
          <a:p>
            <a:pPr>
              <a:buFontTx/>
              <a:buChar char="-"/>
            </a:pPr>
            <a:r>
              <a:rPr lang="en-US" sz="2400" dirty="0" smtClean="0">
                <a:latin typeface="Arial" panose="020B0604020202020204" pitchFamily="34" charset="0"/>
                <a:cs typeface="Arial" panose="020B0604020202020204" pitchFamily="34" charset="0"/>
              </a:rPr>
              <a:t>The political practice of totalitarianism, </a:t>
            </a:r>
            <a:r>
              <a:rPr lang="en-US" sz="2400" dirty="0">
                <a:latin typeface="Arial" panose="020B0604020202020204" pitchFamily="34" charset="0"/>
                <a:cs typeface="Arial" panose="020B0604020202020204" pitchFamily="34" charset="0"/>
              </a:rPr>
              <a:t>its </a:t>
            </a:r>
            <a:r>
              <a:rPr lang="en-US" sz="2400" dirty="0" smtClean="0">
                <a:latin typeface="Arial" panose="020B0604020202020204" pitchFamily="34" charset="0"/>
                <a:cs typeface="Arial" panose="020B0604020202020204" pitchFamily="34" charset="0"/>
              </a:rPr>
              <a:t>categories.</a:t>
            </a: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15299975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6049" y="1372333"/>
            <a:ext cx="8395920" cy="3841506"/>
          </a:xfrm>
        </p:spPr>
        <p:txBody>
          <a:bodyPr>
            <a:noAutofit/>
          </a:bodyPr>
          <a:lstStyle/>
          <a:p>
            <a:pPr algn="l"/>
            <a:r>
              <a:rPr lang="ru-RU" sz="3200" b="1" dirty="0">
                <a:solidFill>
                  <a:prstClr val="black"/>
                </a:solidFill>
                <a:latin typeface="Arial" panose="020B0604020202020204" pitchFamily="34" charset="0"/>
                <a:cs typeface="Arial" panose="020B0604020202020204" pitchFamily="34" charset="0"/>
              </a:rPr>
              <a:t>	</a:t>
            </a:r>
            <a:r>
              <a:rPr lang="en-US" sz="3200" b="1" dirty="0">
                <a:solidFill>
                  <a:prstClr val="black"/>
                </a:solidFill>
                <a:latin typeface="Arial" panose="020B0604020202020204" pitchFamily="34" charset="0"/>
                <a:cs typeface="Arial" panose="020B0604020202020204" pitchFamily="34" charset="0"/>
              </a:rPr>
              <a:t>Totalitarianism is </a:t>
            </a:r>
            <a:r>
              <a:rPr lang="en-US" sz="3200" dirty="0">
                <a:solidFill>
                  <a:prstClr val="black"/>
                </a:solidFill>
                <a:latin typeface="Arial" panose="020B0604020202020204" pitchFamily="34" charset="0"/>
                <a:cs typeface="Arial" panose="020B0604020202020204" pitchFamily="34" charset="0"/>
              </a:rPr>
              <a:t>a political regime striving for the fullest (total) State control over all aspects of public and private life.</a:t>
            </a:r>
            <a:r>
              <a:rPr lang="en-US" sz="3200" b="1" dirty="0">
                <a:solidFill>
                  <a:prstClr val="black"/>
                </a:solidFill>
                <a:latin typeface="Arial" panose="020B0604020202020204" pitchFamily="34" charset="0"/>
                <a:cs typeface="Arial" panose="020B0604020202020204" pitchFamily="34" charset="0"/>
              </a:rPr>
              <a:t/>
            </a:r>
            <a:br>
              <a:rPr lang="en-US" sz="3200" b="1" dirty="0">
                <a:solidFill>
                  <a:prstClr val="black"/>
                </a:solidFill>
                <a:latin typeface="Arial" panose="020B0604020202020204" pitchFamily="34" charset="0"/>
                <a:cs typeface="Arial" panose="020B0604020202020204" pitchFamily="34" charset="0"/>
              </a:rPr>
            </a:br>
            <a:r>
              <a:rPr lang="en-US" sz="3200" b="1" dirty="0">
                <a:solidFill>
                  <a:prstClr val="black"/>
                </a:solidFill>
                <a:latin typeface="Arial" panose="020B0604020202020204" pitchFamily="34" charset="0"/>
                <a:cs typeface="Arial" panose="020B0604020202020204" pitchFamily="34" charset="0"/>
              </a:rPr>
              <a:t>	Totalitarianism </a:t>
            </a:r>
            <a:r>
              <a:rPr lang="en-US" sz="3200" dirty="0">
                <a:solidFill>
                  <a:prstClr val="black"/>
                </a:solidFill>
                <a:latin typeface="Arial" panose="020B0604020202020204" pitchFamily="34" charset="0"/>
                <a:cs typeface="Arial" panose="020B0604020202020204" pitchFamily="34" charset="0"/>
              </a:rPr>
              <a:t>in political science is a form of the relationship between society and government, in which political power takes full (total) control of society, completely controlling all aspects of human life. Manifestations of opposition in any form are brutally and mercilessly suppressed or suppressed by the State.</a:t>
            </a:r>
            <a:endParaRPr lang="ru-RU" sz="5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7281221"/>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86700" cy="5437797"/>
          </a:xfrm>
        </p:spPr>
        <p:txBody>
          <a:bodyPr>
            <a:noAutofit/>
          </a:bodyPr>
          <a:lstStyle/>
          <a:p>
            <a:r>
              <a:rPr lang="en-US" sz="3200" dirty="0">
                <a:latin typeface="Arial" panose="020B0604020202020204" pitchFamily="34" charset="0"/>
                <a:cs typeface="Arial" panose="020B0604020202020204" pitchFamily="34" charset="0"/>
              </a:rPr>
              <a:t>In the 20-</a:t>
            </a:r>
            <a:r>
              <a:rPr lang="en-US" sz="3200" dirty="0" err="1">
                <a:latin typeface="Arial" panose="020B0604020202020204" pitchFamily="34" charset="0"/>
                <a:cs typeface="Arial" panose="020B0604020202020204" pitchFamily="34" charset="0"/>
              </a:rPr>
              <a:t>30s</a:t>
            </a:r>
            <a:r>
              <a:rPr lang="en-US" sz="3200" dirty="0">
                <a:latin typeface="Arial" panose="020B0604020202020204" pitchFamily="34" charset="0"/>
                <a:cs typeface="Arial" panose="020B0604020202020204" pitchFamily="34" charset="0"/>
              </a:rPr>
              <a:t>, a group of states – the USSR, Germany, Italy, then Spain, and a number of countries in Eastern Europe (and later Asia) - developed political regimes with a whole range of similar characteristics. </a:t>
            </a:r>
            <a:br>
              <a:rPr lang="en-US" sz="3200"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
            </a:r>
            <a:br>
              <a:rPr lang="en-US" sz="3200"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     Proclaiming a break with the traditions of the past, promising to build a new world on its ruins, lead peoples to prosperity and abundance, these regimes unleashed terror and repression on them, dragged the world into a series of bloody wars.</a:t>
            </a: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6568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86700" cy="5613643"/>
          </a:xfrm>
        </p:spPr>
        <p:txBody>
          <a:bodyPr>
            <a:normAutofit/>
          </a:bodyPr>
          <a:lstStyle/>
          <a:p>
            <a:r>
              <a:rPr lang="en-US" sz="3600" dirty="0">
                <a:latin typeface="Arial" panose="020B0604020202020204" pitchFamily="34" charset="0"/>
                <a:cs typeface="Arial" panose="020B0604020202020204" pitchFamily="34" charset="0"/>
              </a:rPr>
              <a:t>The regimes that were called totalitarian gradually disappeared from the scene.</a:t>
            </a:r>
            <a:br>
              <a:rPr lang="en-US" sz="3600" dirty="0">
                <a:latin typeface="Arial" panose="020B0604020202020204" pitchFamily="34" charset="0"/>
                <a:cs typeface="Arial" panose="020B0604020202020204" pitchFamily="34" charset="0"/>
              </a:rPr>
            </a:br>
            <a:r>
              <a:rPr lang="en-US" sz="3600" dirty="0">
                <a:latin typeface="Arial" panose="020B0604020202020204" pitchFamily="34" charset="0"/>
                <a:cs typeface="Arial" panose="020B0604020202020204" pitchFamily="34" charset="0"/>
              </a:rPr>
              <a:t/>
            </a:r>
            <a:br>
              <a:rPr lang="en-US" sz="3600" dirty="0">
                <a:latin typeface="Arial" panose="020B0604020202020204" pitchFamily="34" charset="0"/>
                <a:cs typeface="Arial" panose="020B0604020202020204" pitchFamily="34" charset="0"/>
              </a:rPr>
            </a:br>
            <a:r>
              <a:rPr lang="en-US" sz="3600" dirty="0">
                <a:latin typeface="Arial" panose="020B0604020202020204" pitchFamily="34" charset="0"/>
                <a:cs typeface="Arial" panose="020B0604020202020204" pitchFamily="34" charset="0"/>
              </a:rPr>
              <a:t>     The most important milestones of the collapse of totalitarianism were :</a:t>
            </a:r>
            <a:br>
              <a:rPr lang="en-US" sz="3600" dirty="0">
                <a:latin typeface="Arial" panose="020B0604020202020204" pitchFamily="34" charset="0"/>
                <a:cs typeface="Arial" panose="020B0604020202020204" pitchFamily="34" charset="0"/>
              </a:rPr>
            </a:br>
            <a:r>
              <a:rPr lang="en-US" sz="3600" dirty="0">
                <a:latin typeface="Arial" panose="020B0604020202020204" pitchFamily="34" charset="0"/>
                <a:cs typeface="Arial" panose="020B0604020202020204" pitchFamily="34" charset="0"/>
              </a:rPr>
              <a:t>   1945 - when such a form of fascism collapsed;</a:t>
            </a:r>
            <a:br>
              <a:rPr lang="en-US" sz="3600" dirty="0">
                <a:latin typeface="Arial" panose="020B0604020202020204" pitchFamily="34" charset="0"/>
                <a:cs typeface="Arial" panose="020B0604020202020204" pitchFamily="34" charset="0"/>
              </a:rPr>
            </a:br>
            <a:r>
              <a:rPr lang="en-US" sz="3600" dirty="0">
                <a:latin typeface="Arial" panose="020B0604020202020204" pitchFamily="34" charset="0"/>
                <a:cs typeface="Arial" panose="020B0604020202020204" pitchFamily="34" charset="0"/>
              </a:rPr>
              <a:t>   1989-1991 - when the totalitarian regimes in Eastern Europe and then in the USSR collapsed completely.</a:t>
            </a:r>
            <a:endParaRPr lang="ru-RU"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9270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219808"/>
            <a:ext cx="7886700" cy="6400800"/>
          </a:xfrm>
        </p:spPr>
        <p:txBody>
          <a:bodyPr>
            <a:noAutofit/>
          </a:bodyPr>
          <a:lstStyle/>
          <a:p>
            <a:r>
              <a:rPr lang="en-US" sz="2400" dirty="0">
                <a:latin typeface="Arial" panose="020B0604020202020204" pitchFamily="34" charset="0"/>
                <a:cs typeface="Arial" panose="020B0604020202020204" pitchFamily="34" charset="0"/>
              </a:rPr>
              <a:t>The concept of "totalitarianism" first appeared in Mussolini's entourage in the mid-twenties. </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     Since 1929, starting with the publication in the Times newspaper, it began to be applied to the political regime of the Soviet Union. </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     In the scientific literature of the West, it came into use in the late thirties. </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     The status of the scientific concept behind this term was confirmed by the political science symposium that met in 1952 in the United States, where</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totalitarianism was defined as "a closed and immobile</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socio-cultural and political structure in which every action – </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from parenting to manufacturing and </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The distribution of goods is directed and</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controlled from a single center."</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6063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Signs of totalitarianism</a:t>
            </a:r>
            <a:endParaRPr lang="ru-RU" dirty="0"/>
          </a:p>
        </p:txBody>
      </p:sp>
      <p:sp>
        <p:nvSpPr>
          <p:cNvPr id="3" name="Объект 2"/>
          <p:cNvSpPr>
            <a:spLocks noGrp="1"/>
          </p:cNvSpPr>
          <p:nvPr>
            <p:ph idx="1"/>
          </p:nvPr>
        </p:nvSpPr>
        <p:spPr/>
        <p:txBody>
          <a:bodyPr>
            <a:normAutofit lnSpcReduction="10000"/>
          </a:bodyPr>
          <a:lstStyle/>
          <a:p>
            <a:r>
              <a:rPr lang="en-US" dirty="0"/>
              <a:t>the existence of one comprehensive ideology on which the political system of society is built;</a:t>
            </a:r>
          </a:p>
          <a:p>
            <a:r>
              <a:rPr lang="en-US" dirty="0"/>
              <a:t>     the presence of a single party, usually led by a dictator, which merges with the state apparatus and the secret police;</a:t>
            </a:r>
          </a:p>
          <a:p>
            <a:r>
              <a:rPr lang="en-US" dirty="0"/>
              <a:t>     the cult of the leader's personality;</a:t>
            </a:r>
          </a:p>
          <a:p>
            <a:r>
              <a:rPr lang="en-US" dirty="0"/>
              <a:t>     mass repressions (punitive measures) and terror by law enforcement agencies;</a:t>
            </a:r>
          </a:p>
          <a:p>
            <a:r>
              <a:rPr lang="en-US" dirty="0"/>
              <a:t>     the destruction of individual civil rights and freedoms</a:t>
            </a:r>
            <a:r>
              <a:rPr lang="en-US" dirty="0" smtClean="0"/>
              <a:t>;</a:t>
            </a:r>
            <a:endParaRPr lang="en-US" dirty="0"/>
          </a:p>
        </p:txBody>
      </p:sp>
    </p:spTree>
    <p:extLst>
      <p:ext uri="{BB962C8B-B14F-4D97-AF65-F5344CB8AC3E}">
        <p14:creationId xmlns:p14="http://schemas.microsoft.com/office/powerpoint/2010/main" val="3413630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Signs of totalitarianism</a:t>
            </a:r>
            <a:endParaRPr lang="ru-RU" dirty="0"/>
          </a:p>
        </p:txBody>
      </p:sp>
      <p:sp>
        <p:nvSpPr>
          <p:cNvPr id="3" name="Объект 2"/>
          <p:cNvSpPr>
            <a:spLocks noGrp="1"/>
          </p:cNvSpPr>
          <p:nvPr>
            <p:ph idx="1"/>
          </p:nvPr>
        </p:nvSpPr>
        <p:spPr/>
        <p:txBody>
          <a:bodyPr>
            <a:normAutofit lnSpcReduction="10000"/>
          </a:bodyPr>
          <a:lstStyle/>
          <a:p>
            <a:r>
              <a:rPr lang="en-US" dirty="0"/>
              <a:t> centralized economic planning;</a:t>
            </a:r>
          </a:p>
          <a:p>
            <a:r>
              <a:rPr lang="en-US" dirty="0"/>
              <a:t>     the ruling party's almost comprehensive control over the armed forces and the proliferation of weapons among the population;</a:t>
            </a:r>
          </a:p>
          <a:p>
            <a:r>
              <a:rPr lang="en-US" dirty="0"/>
              <a:t>     administrative control over the administration of justice;</a:t>
            </a:r>
          </a:p>
          <a:p>
            <a:r>
              <a:rPr lang="en-US" dirty="0"/>
              <a:t>     the desire to erase all boundaries between the state, civil society and the individual.</a:t>
            </a:r>
          </a:p>
          <a:p>
            <a:r>
              <a:rPr lang="en-US" dirty="0"/>
              <a:t>     state control over the population through a system of mass public organizations.</a:t>
            </a:r>
            <a:endParaRPr lang="ru-RU" dirty="0"/>
          </a:p>
        </p:txBody>
      </p:sp>
    </p:spTree>
    <p:extLst>
      <p:ext uri="{BB962C8B-B14F-4D97-AF65-F5344CB8AC3E}">
        <p14:creationId xmlns:p14="http://schemas.microsoft.com/office/powerpoint/2010/main" val="2291677952"/>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444</TotalTime>
  <Words>1562</Words>
  <Application>Microsoft Office PowerPoint</Application>
  <PresentationFormat>Экран (4:3)</PresentationFormat>
  <Paragraphs>86</Paragraphs>
  <Slides>28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28</vt:i4>
      </vt:variant>
    </vt:vector>
  </HeadingPairs>
  <TitlesOfParts>
    <vt:vector size="32" baseType="lpstr">
      <vt:lpstr>Arial</vt:lpstr>
      <vt:lpstr>Calibri</vt:lpstr>
      <vt:lpstr>Calibri Light</vt:lpstr>
      <vt:lpstr>Office Theme</vt:lpstr>
      <vt:lpstr>AL-FARABI KAZAKH NATIONAL UNIVERSITY</vt:lpstr>
      <vt:lpstr>Презентация PowerPoint</vt:lpstr>
      <vt:lpstr>Lecture plan:</vt:lpstr>
      <vt:lpstr> Totalitarianism is a political regime striving for the fullest (total) State control over all aspects of public and private life.  Totalitarianism in political science is a form of the relationship between society and government, in which political power takes full (total) control of society, completely controlling all aspects of human life. Manifestations of opposition in any form are brutally and mercilessly suppressed or suppressed by the State.</vt:lpstr>
      <vt:lpstr>In the 20-30s, a group of states – the USSR, Germany, Italy, then Spain, and a number of countries in Eastern Europe (and later Asia) - developed political regimes with a whole range of similar characteristics.        Proclaiming a break with the traditions of the past, promising to build a new world on its ruins, lead peoples to prosperity and abundance, these regimes unleashed terror and repression on them, dragged the world into a series of bloody wars.</vt:lpstr>
      <vt:lpstr>The regimes that were called totalitarian gradually disappeared from the scene.       The most important milestones of the collapse of totalitarianism were :    1945 - when such a form of fascism collapsed;    1989-1991 - when the totalitarian regimes in Eastern Europe and then in the USSR collapsed completely.</vt:lpstr>
      <vt:lpstr>The concept of "totalitarianism" first appeared in Mussolini's entourage in the mid-twenties.       Since 1929, starting with the publication in the Times newspaper, it began to be applied to the political regime of the Soviet Union.       In the scientific literature of the West, it came into use in the late thirties.       The status of the scientific concept behind this term was confirmed by the political science symposium that met in 1952 in the United States, where totalitarianism was defined as "a closed and immobile socio-cultural and political structure in which every action –  from parenting to manufacturing and  The distribution of goods is directed and controlled from a single center."</vt:lpstr>
      <vt:lpstr>Signs of totalitarianism</vt:lpstr>
      <vt:lpstr>Signs of totalitarianism</vt:lpstr>
      <vt:lpstr>The origins of totalitarianism</vt:lpstr>
      <vt:lpstr>The origins of totalitarianism</vt:lpstr>
      <vt:lpstr>The origins of totalitarianism</vt:lpstr>
      <vt:lpstr>The origins of totalitarianism</vt:lpstr>
      <vt:lpstr>The origins of totalitarianism</vt:lpstr>
      <vt:lpstr>The origins of totalitarianism</vt:lpstr>
      <vt:lpstr>The theories of totalitarianism</vt:lpstr>
      <vt:lpstr>The theories of totalitarianism</vt:lpstr>
      <vt:lpstr>The theory of totalitarianism is represented by such fundamental works: </vt:lpstr>
      <vt:lpstr>The theories of totalitarianism</vt:lpstr>
      <vt:lpstr>The theories of totalitarianism</vt:lpstr>
      <vt:lpstr>The political practice of totalitarianism</vt:lpstr>
      <vt:lpstr>The political practice of totalitarianism</vt:lpstr>
      <vt:lpstr>Types of totalitarian regimes</vt:lpstr>
      <vt:lpstr>Types of totalitarian regimes</vt:lpstr>
      <vt:lpstr>"Left-wing" totalitarianism was based on the ideology of Marxism-Leninism, which claims :</vt:lpstr>
      <vt:lpstr>The "right-wing" totalitarianism</vt:lpstr>
      <vt:lpstr>Totalitarian state</vt:lpstr>
      <vt:lpstr>Totalitarian state</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Михаил Горяйнов</dc:creator>
  <cp:lastModifiedBy>User</cp:lastModifiedBy>
  <cp:revision>67</cp:revision>
  <dcterms:created xsi:type="dcterms:W3CDTF">2013-11-19T05:52:05Z</dcterms:created>
  <dcterms:modified xsi:type="dcterms:W3CDTF">2024-02-19T09:53:42Z</dcterms:modified>
</cp:coreProperties>
</file>